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22F140-9DEE-455B-903A-E7D937A7A8CA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2CBABA3-72D2-419F-9A87-2519355A940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Legislative Need for Ethanol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Dependence, Consumption, Reserves, and Security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OIL Consumption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5422900"/>
          </a:xfrm>
        </p:spPr>
        <p:txBody>
          <a:bodyPr>
            <a:normAutofit/>
          </a:bodyPr>
          <a:lstStyle/>
          <a:p>
            <a:r>
              <a:rPr lang="en-US" dirty="0" smtClean="0"/>
              <a:t>Ninety-five </a:t>
            </a:r>
            <a:r>
              <a:rPr lang="en-US" dirty="0" smtClean="0"/>
              <a:t>percent of transportation </a:t>
            </a:r>
            <a:r>
              <a:rPr lang="en-US" dirty="0" smtClean="0"/>
              <a:t>fuels are </a:t>
            </a:r>
            <a:r>
              <a:rPr lang="en-US" dirty="0" smtClean="0"/>
              <a:t>derived from petroleum, the majority of </a:t>
            </a:r>
            <a:r>
              <a:rPr lang="en-US" dirty="0" smtClean="0"/>
              <a:t>which is </a:t>
            </a:r>
            <a:r>
              <a:rPr lang="en-US" dirty="0" smtClean="0"/>
              <a:t>imported. The numbers tell the story.</a:t>
            </a:r>
          </a:p>
          <a:p>
            <a:r>
              <a:rPr lang="en-US" dirty="0" smtClean="0"/>
              <a:t>U.S. daily petroleum consumption for all </a:t>
            </a:r>
            <a:r>
              <a:rPr lang="en-US" dirty="0" smtClean="0"/>
              <a:t>sectors reached </a:t>
            </a:r>
            <a:r>
              <a:rPr lang="en-US" dirty="0" smtClean="0"/>
              <a:t>nearly 19.5 million barrels in 2008. </a:t>
            </a:r>
            <a:r>
              <a:rPr lang="en-US" dirty="0" smtClean="0"/>
              <a:t>Ten and </a:t>
            </a:r>
            <a:r>
              <a:rPr lang="en-US" dirty="0" smtClean="0"/>
              <a:t>a half million barrels per day, or 54% of </a:t>
            </a:r>
            <a:r>
              <a:rPr lang="en-US" dirty="0" smtClean="0"/>
              <a:t>total consumption</a:t>
            </a:r>
            <a:r>
              <a:rPr lang="en-US" dirty="0" smtClean="0"/>
              <a:t>, went to the transportation </a:t>
            </a:r>
            <a:r>
              <a:rPr lang="en-US" dirty="0" smtClean="0"/>
              <a:t>sector.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9657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 In the United States </a:t>
            </a:r>
            <a:r>
              <a:rPr lang="en-US" dirty="0" smtClean="0"/>
              <a:t>205 </a:t>
            </a:r>
            <a:r>
              <a:rPr lang="en-US" dirty="0" smtClean="0"/>
              <a:t>million </a:t>
            </a:r>
            <a:r>
              <a:rPr lang="en-US" dirty="0" smtClean="0"/>
              <a:t>people</a:t>
            </a:r>
          </a:p>
          <a:p>
            <a:pPr>
              <a:buNone/>
            </a:pPr>
            <a:r>
              <a:rPr lang="en-US" dirty="0" smtClean="0"/>
              <a:t>	are </a:t>
            </a:r>
            <a:r>
              <a:rPr lang="en-US" dirty="0" smtClean="0"/>
              <a:t>registered drivers. Registered drivers have</a:t>
            </a:r>
          </a:p>
          <a:p>
            <a:pPr>
              <a:buNone/>
            </a:pPr>
            <a:r>
              <a:rPr lang="en-US" dirty="0" smtClean="0"/>
              <a:t>	registered </a:t>
            </a:r>
            <a:r>
              <a:rPr lang="en-US" dirty="0" smtClean="0"/>
              <a:t>247 million </a:t>
            </a:r>
            <a:r>
              <a:rPr lang="en-US" dirty="0" smtClean="0"/>
              <a:t>vehicles.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Drivers </a:t>
            </a:r>
            <a:r>
              <a:rPr lang="en-US" dirty="0" smtClean="0"/>
              <a:t>purchased </a:t>
            </a:r>
            <a:r>
              <a:rPr lang="en-US" dirty="0" smtClean="0"/>
              <a:t>198.8 billion </a:t>
            </a:r>
            <a:r>
              <a:rPr lang="en-US" dirty="0" smtClean="0"/>
              <a:t>gallons of fuel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(</a:t>
            </a:r>
            <a:r>
              <a:rPr lang="en-US" dirty="0" smtClean="0"/>
              <a:t>gasoline plus diesel sales) </a:t>
            </a:r>
            <a:r>
              <a:rPr lang="en-US" dirty="0" smtClean="0"/>
              <a:t>in 2008 </a:t>
            </a:r>
            <a:r>
              <a:rPr lang="en-US" dirty="0" smtClean="0"/>
              <a:t>— an annual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average </a:t>
            </a:r>
            <a:r>
              <a:rPr lang="en-US" dirty="0" smtClean="0"/>
              <a:t>per car </a:t>
            </a:r>
            <a:r>
              <a:rPr lang="en-US" dirty="0" smtClean="0"/>
              <a:t>consumption of </a:t>
            </a:r>
            <a:r>
              <a:rPr lang="en-US" dirty="0" smtClean="0"/>
              <a:t>805 </a:t>
            </a:r>
            <a:r>
              <a:rPr lang="en-US" dirty="0" smtClean="0"/>
              <a:t>gallons.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Gasoline makes up the majority of passenger</a:t>
            </a:r>
          </a:p>
          <a:p>
            <a:pPr>
              <a:buNone/>
            </a:pPr>
            <a:r>
              <a:rPr lang="en-US" dirty="0" smtClean="0"/>
              <a:t>	fuel </a:t>
            </a:r>
            <a:r>
              <a:rPr lang="en-US" dirty="0" smtClean="0"/>
              <a:t>sales—accounting for 62% of the fuel mix </a:t>
            </a:r>
            <a:r>
              <a:rPr lang="en-US" dirty="0" smtClean="0"/>
              <a:t>or 138 </a:t>
            </a:r>
            <a:r>
              <a:rPr lang="en-US" dirty="0" smtClean="0"/>
              <a:t>billion gallons of gasoline per </a:t>
            </a:r>
            <a:r>
              <a:rPr lang="en-US" dirty="0" smtClean="0"/>
              <a:t>year.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Every day, U.S. drivers fill up 35 million times </a:t>
            </a:r>
            <a:r>
              <a:rPr lang="en-US" dirty="0" smtClean="0"/>
              <a:t>and drive </a:t>
            </a:r>
            <a:r>
              <a:rPr lang="en-US" dirty="0" smtClean="0"/>
              <a:t>8.2 billion miles on 441 million </a:t>
            </a:r>
            <a:r>
              <a:rPr lang="en-US" dirty="0" smtClean="0"/>
              <a:t>gallons.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Consumption, Production, and Importation</a:t>
            </a:r>
            <a:endParaRPr lang="en-US" dirty="0"/>
          </a:p>
        </p:txBody>
      </p:sp>
      <p:pic>
        <p:nvPicPr>
          <p:cNvPr id="5" name="Picture Placeholder 4" descr="US Oil Consumption Grap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831" b="383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	Trends since the 70’s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Gasoline Use is Fueling our Trade Imbalance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nation’s trade balance is the value of all </a:t>
            </a:r>
            <a:r>
              <a:rPr lang="en-US" dirty="0" smtClean="0"/>
              <a:t>goods and </a:t>
            </a:r>
            <a:r>
              <a:rPr lang="en-US" dirty="0" smtClean="0"/>
              <a:t>services sold to other countries (exports) </a:t>
            </a:r>
            <a:r>
              <a:rPr lang="en-US" dirty="0" smtClean="0"/>
              <a:t>minus the </a:t>
            </a:r>
            <a:r>
              <a:rPr lang="en-US" dirty="0" smtClean="0"/>
              <a:t>value of all goods and services purchased </a:t>
            </a:r>
            <a:r>
              <a:rPr lang="en-US" dirty="0" smtClean="0"/>
              <a:t>from other </a:t>
            </a:r>
            <a:r>
              <a:rPr lang="en-US" dirty="0" smtClean="0"/>
              <a:t>countries (imports).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U.S. trade </a:t>
            </a:r>
            <a:r>
              <a:rPr lang="en-US" dirty="0" smtClean="0"/>
              <a:t>balance has </a:t>
            </a:r>
            <a:r>
              <a:rPr lang="en-US" dirty="0" smtClean="0"/>
              <a:t>run in the red since 1975 </a:t>
            </a:r>
          </a:p>
          <a:p>
            <a:r>
              <a:rPr lang="en-US" dirty="0" smtClean="0"/>
              <a:t> </a:t>
            </a:r>
            <a:r>
              <a:rPr lang="en-US" dirty="0" smtClean="0"/>
              <a:t>In 1976, the trade deficit was $6 billion. </a:t>
            </a:r>
            <a:endParaRPr lang="en-US" dirty="0" smtClean="0"/>
          </a:p>
          <a:p>
            <a:r>
              <a:rPr lang="en-US" dirty="0" smtClean="0"/>
              <a:t>In 2005</a:t>
            </a:r>
            <a:r>
              <a:rPr lang="en-US" dirty="0" smtClean="0"/>
              <a:t>, it was $716 </a:t>
            </a:r>
            <a:r>
              <a:rPr lang="en-US" dirty="0" smtClean="0"/>
              <a:t>billion.</a:t>
            </a:r>
          </a:p>
          <a:p>
            <a:r>
              <a:rPr lang="en-US" dirty="0" smtClean="0"/>
              <a:t> </a:t>
            </a:r>
            <a:r>
              <a:rPr lang="en-US" dirty="0" smtClean="0"/>
              <a:t>Petroleum products are </a:t>
            </a:r>
            <a:r>
              <a:rPr lang="en-US" dirty="0" smtClean="0"/>
              <a:t>the largest </a:t>
            </a:r>
            <a:r>
              <a:rPr lang="en-US" dirty="0" smtClean="0"/>
              <a:t>component of U.S. imports and </a:t>
            </a:r>
            <a:r>
              <a:rPr lang="en-US" dirty="0" smtClean="0"/>
              <a:t>accounted for 31</a:t>
            </a:r>
            <a:r>
              <a:rPr lang="en-US" dirty="0" smtClean="0"/>
              <a:t>% of </a:t>
            </a:r>
            <a:r>
              <a:rPr lang="en-US" dirty="0" smtClean="0"/>
              <a:t>the </a:t>
            </a:r>
            <a:r>
              <a:rPr lang="en-US" dirty="0" smtClean="0"/>
              <a:t>deficit. 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 2005, the </a:t>
            </a:r>
            <a:r>
              <a:rPr lang="en-US" dirty="0" smtClean="0"/>
              <a:t>U.S. imported 310 million barrels of </a:t>
            </a:r>
            <a:r>
              <a:rPr lang="en-US" dirty="0" smtClean="0"/>
              <a:t>petroleum at </a:t>
            </a:r>
            <a:r>
              <a:rPr lang="en-US" dirty="0" smtClean="0"/>
              <a:t>a cost of $18.5 billion each month. </a:t>
            </a:r>
            <a:r>
              <a:rPr lang="en-US" dirty="0" smtClean="0"/>
              <a:t> Annual basis = $220 </a:t>
            </a:r>
            <a:r>
              <a:rPr lang="en-US" dirty="0" smtClean="0"/>
              <a:t>billion for imported </a:t>
            </a:r>
            <a:r>
              <a:rPr lang="en-US" dirty="0" smtClean="0"/>
              <a:t>petroleum products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Legislative History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381000" y="1435100"/>
            <a:ext cx="8763000" cy="4572000"/>
          </a:xfrm>
        </p:spPr>
        <p:txBody>
          <a:bodyPr>
            <a:normAutofit/>
          </a:bodyPr>
          <a:lstStyle/>
          <a:p>
            <a:r>
              <a:rPr lang="en-US" u="sng" dirty="0" smtClean="0"/>
              <a:t>Energy Tax Act of </a:t>
            </a:r>
            <a:r>
              <a:rPr lang="en-US" u="sng" dirty="0" smtClean="0"/>
              <a:t>1978</a:t>
            </a:r>
          </a:p>
          <a:p>
            <a:pPr lvl="1"/>
            <a:r>
              <a:rPr lang="en-US" sz="2800" dirty="0" smtClean="0"/>
              <a:t>granting </a:t>
            </a:r>
            <a:r>
              <a:rPr lang="en-US" sz="2800" dirty="0" smtClean="0"/>
              <a:t>gasoline blended </a:t>
            </a:r>
            <a:r>
              <a:rPr lang="en-US" sz="2800" dirty="0" smtClean="0"/>
              <a:t>with 10% ethanol a total exemption </a:t>
            </a:r>
            <a:r>
              <a:rPr lang="en-US" sz="2800" dirty="0" smtClean="0"/>
              <a:t>from </a:t>
            </a:r>
            <a:r>
              <a:rPr lang="en-US" sz="3200" dirty="0" smtClean="0"/>
              <a:t>the </a:t>
            </a:r>
            <a:r>
              <a:rPr lang="en-US" sz="3200" dirty="0" smtClean="0"/>
              <a:t>four cent per gallon federal fuel excise </a:t>
            </a:r>
            <a:r>
              <a:rPr lang="en-US" sz="3200" dirty="0" smtClean="0"/>
              <a:t>tax.</a:t>
            </a:r>
            <a:endParaRPr lang="en-US" dirty="0" smtClean="0"/>
          </a:p>
          <a:p>
            <a:r>
              <a:rPr lang="en-US" u="sng" dirty="0" smtClean="0"/>
              <a:t>Crude Oil Windfall Profit Tax Act of </a:t>
            </a:r>
            <a:r>
              <a:rPr lang="en-US" u="sng" dirty="0" smtClean="0"/>
              <a:t>1980 and </a:t>
            </a:r>
            <a:r>
              <a:rPr lang="en-US" u="sng" dirty="0" smtClean="0"/>
              <a:t>the Energy Security Act of </a:t>
            </a:r>
            <a:r>
              <a:rPr lang="en-US" u="sng" dirty="0" smtClean="0"/>
              <a:t>1980</a:t>
            </a:r>
          </a:p>
          <a:p>
            <a:pPr lvl="1"/>
            <a:r>
              <a:rPr lang="en-US" sz="2800" dirty="0" smtClean="0"/>
              <a:t>promoted </a:t>
            </a:r>
            <a:r>
              <a:rPr lang="en-US" sz="2800" dirty="0" smtClean="0"/>
              <a:t>energy conservation and development </a:t>
            </a:r>
            <a:r>
              <a:rPr lang="en-US" sz="2800" dirty="0" smtClean="0"/>
              <a:t>of </a:t>
            </a:r>
            <a:r>
              <a:rPr lang="en-US" sz="3200" dirty="0" smtClean="0"/>
              <a:t>domestic </a:t>
            </a:r>
            <a:r>
              <a:rPr lang="en-US" sz="3200" dirty="0" smtClean="0"/>
              <a:t>fuels</a:t>
            </a:r>
            <a:r>
              <a:rPr lang="en-US" sz="3200" dirty="0" smtClean="0"/>
              <a:t>.</a:t>
            </a:r>
            <a:endParaRPr lang="en-US" sz="3200" dirty="0" smtClean="0"/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Legislative History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Surface Transportation Assistance </a:t>
            </a:r>
            <a:r>
              <a:rPr lang="en-US" u="sng" dirty="0" smtClean="0"/>
              <a:t>Act 1982</a:t>
            </a:r>
          </a:p>
          <a:p>
            <a:pPr lvl="1"/>
            <a:r>
              <a:rPr lang="en-US" sz="2800" dirty="0" smtClean="0"/>
              <a:t>Raised the </a:t>
            </a:r>
            <a:r>
              <a:rPr lang="en-US" sz="2800" dirty="0" smtClean="0"/>
              <a:t>federal gas tax from four cents to </a:t>
            </a:r>
            <a:r>
              <a:rPr lang="en-US" sz="2800" dirty="0" smtClean="0"/>
              <a:t>nine cents </a:t>
            </a:r>
            <a:r>
              <a:rPr lang="en-US" sz="2800" dirty="0" smtClean="0"/>
              <a:t>and increased the partial exemption </a:t>
            </a:r>
            <a:r>
              <a:rPr lang="en-US" sz="2800" dirty="0" smtClean="0"/>
              <a:t>for 10</a:t>
            </a:r>
            <a:r>
              <a:rPr lang="en-US" sz="2800" dirty="0" smtClean="0"/>
              <a:t>% ethanol blends to five </a:t>
            </a:r>
            <a:r>
              <a:rPr lang="en-US" sz="2800" dirty="0" smtClean="0"/>
              <a:t>cents</a:t>
            </a:r>
          </a:p>
          <a:p>
            <a:r>
              <a:rPr lang="en-US" u="sng" dirty="0" smtClean="0"/>
              <a:t>Tax </a:t>
            </a:r>
            <a:r>
              <a:rPr lang="en-US" u="sng" dirty="0" smtClean="0"/>
              <a:t>Reform Act 1984</a:t>
            </a:r>
          </a:p>
          <a:p>
            <a:pPr lvl="1"/>
            <a:r>
              <a:rPr lang="en-US" dirty="0" smtClean="0"/>
              <a:t>raised the ethanol exemption to six </a:t>
            </a:r>
            <a:r>
              <a:rPr lang="en-US" dirty="0" smtClean="0"/>
              <a:t>cents per gallon</a:t>
            </a:r>
          </a:p>
          <a:p>
            <a:r>
              <a:rPr lang="en-US" u="sng" dirty="0" smtClean="0"/>
              <a:t>Omnibus </a:t>
            </a:r>
            <a:r>
              <a:rPr lang="en-US" u="sng" dirty="0" smtClean="0"/>
              <a:t>Budget Reconciliation Act 1990</a:t>
            </a:r>
          </a:p>
          <a:p>
            <a:pPr lvl="1"/>
            <a:r>
              <a:rPr lang="en-US" dirty="0" smtClean="0"/>
              <a:t>decreased the ethanol </a:t>
            </a:r>
            <a:r>
              <a:rPr lang="en-US" dirty="0" smtClean="0"/>
              <a:t>tax incentive </a:t>
            </a:r>
            <a:r>
              <a:rPr lang="en-US" dirty="0" smtClean="0"/>
              <a:t>from six cents to five cents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 smtClean="0"/>
              <a:t>Clean Air Act </a:t>
            </a:r>
            <a:r>
              <a:rPr lang="en-US" u="sng" dirty="0" smtClean="0"/>
              <a:t>in 1990</a:t>
            </a:r>
          </a:p>
          <a:p>
            <a:pPr lvl="1"/>
            <a:r>
              <a:rPr lang="en-US" dirty="0" smtClean="0"/>
              <a:t>New </a:t>
            </a:r>
            <a:r>
              <a:rPr lang="en-US" dirty="0" smtClean="0"/>
              <a:t>standards required the use </a:t>
            </a:r>
            <a:r>
              <a:rPr lang="en-US" dirty="0" smtClean="0"/>
              <a:t>of fuel </a:t>
            </a:r>
            <a:r>
              <a:rPr lang="en-US" dirty="0" smtClean="0"/>
              <a:t>additives called </a:t>
            </a:r>
            <a:r>
              <a:rPr lang="en-US" dirty="0" smtClean="0"/>
              <a:t>oxygenates</a:t>
            </a:r>
            <a:r>
              <a:rPr lang="en-US" dirty="0" smtClean="0"/>
              <a:t> </a:t>
            </a:r>
            <a:r>
              <a:rPr lang="en-US" dirty="0" smtClean="0"/>
              <a:t>= ethanol</a:t>
            </a:r>
          </a:p>
          <a:p>
            <a:r>
              <a:rPr lang="en-US" dirty="0" smtClean="0"/>
              <a:t> </a:t>
            </a:r>
            <a:r>
              <a:rPr lang="en-US" u="sng" dirty="0" smtClean="0"/>
              <a:t>American Jobs Creation </a:t>
            </a:r>
            <a:r>
              <a:rPr lang="en-US" u="sng" dirty="0" smtClean="0"/>
              <a:t>Act 2004 </a:t>
            </a:r>
          </a:p>
          <a:p>
            <a:pPr lvl="1"/>
            <a:r>
              <a:rPr lang="en-US" dirty="0" smtClean="0"/>
              <a:t>federal </a:t>
            </a:r>
            <a:r>
              <a:rPr lang="en-US" dirty="0" smtClean="0"/>
              <a:t>excise tax exemptions </a:t>
            </a:r>
            <a:r>
              <a:rPr lang="en-US" dirty="0" smtClean="0"/>
              <a:t>for ethanol </a:t>
            </a:r>
            <a:r>
              <a:rPr lang="en-US" dirty="0" smtClean="0"/>
              <a:t>blends with a tax credit called the </a:t>
            </a:r>
            <a:r>
              <a:rPr lang="en-US" dirty="0" smtClean="0"/>
              <a:t>Volumetric Ethanol </a:t>
            </a:r>
            <a:r>
              <a:rPr lang="en-US" dirty="0" smtClean="0"/>
              <a:t>Excise Tax Credit (VEETC</a:t>
            </a:r>
            <a:r>
              <a:rPr lang="en-US" dirty="0" smtClean="0"/>
              <a:t>). </a:t>
            </a:r>
            <a:r>
              <a:rPr lang="en-US" sz="2800" dirty="0" smtClean="0"/>
              <a:t>Cost $2.5 </a:t>
            </a:r>
            <a:r>
              <a:rPr lang="en-US" sz="2800" dirty="0" smtClean="0"/>
              <a:t>billion in </a:t>
            </a:r>
            <a:r>
              <a:rPr lang="en-US" sz="2800" dirty="0" smtClean="0"/>
              <a:t>2006. Savings </a:t>
            </a:r>
            <a:r>
              <a:rPr lang="en-US" sz="2800" dirty="0" smtClean="0"/>
              <a:t>in crop </a:t>
            </a:r>
            <a:r>
              <a:rPr lang="en-US" sz="2800" dirty="0" smtClean="0"/>
              <a:t>payments to </a:t>
            </a:r>
            <a:r>
              <a:rPr lang="en-US" sz="2800" dirty="0" smtClean="0"/>
              <a:t>farmers. In 2006 high corn prices caused by ethanol demand reduced farm support </a:t>
            </a:r>
            <a:r>
              <a:rPr lang="en-US" sz="2800" dirty="0" smtClean="0"/>
              <a:t>payments ($ 6 Billion in 2006)</a:t>
            </a:r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900" dirty="0" smtClean="0"/>
              <a:t>. </a:t>
            </a:r>
            <a:r>
              <a:rPr lang="en-US" sz="2800" u="sng" dirty="0" smtClean="0"/>
              <a:t>Energy </a:t>
            </a:r>
            <a:r>
              <a:rPr lang="en-US" sz="2800" u="sng" dirty="0" smtClean="0"/>
              <a:t>Policy Act of </a:t>
            </a:r>
            <a:r>
              <a:rPr lang="en-US" sz="2800" u="sng" dirty="0" smtClean="0"/>
              <a:t>2005</a:t>
            </a:r>
            <a:r>
              <a:rPr lang="en-US" sz="700" u="sng" dirty="0" smtClean="0"/>
              <a:t>  </a:t>
            </a:r>
            <a:r>
              <a:rPr lang="en-US" sz="2800" u="sng" dirty="0" smtClean="0"/>
              <a:t>Energy Policy Act of </a:t>
            </a:r>
            <a:r>
              <a:rPr lang="en-US" sz="2800" u="sng" dirty="0" smtClean="0"/>
              <a:t>2005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 lvl="1"/>
            <a:r>
              <a:rPr lang="en-US" sz="2800" dirty="0" smtClean="0"/>
              <a:t>Renewable </a:t>
            </a:r>
            <a:r>
              <a:rPr lang="en-US" sz="2800" dirty="0" smtClean="0"/>
              <a:t>Fuel </a:t>
            </a:r>
            <a:r>
              <a:rPr lang="en-US" sz="2800" dirty="0" smtClean="0"/>
              <a:t>Standard (RFS) requiring the use of ethanol </a:t>
            </a:r>
            <a:r>
              <a:rPr lang="en-US" sz="2800" dirty="0" smtClean="0"/>
              <a:t>and other </a:t>
            </a:r>
            <a:r>
              <a:rPr lang="en-US" sz="2800" dirty="0" err="1" smtClean="0"/>
              <a:t>biofuels</a:t>
            </a:r>
            <a:r>
              <a:rPr lang="en-US" sz="2800" dirty="0" smtClean="0"/>
              <a:t> in the U.S. fuel supply and creating </a:t>
            </a:r>
            <a:r>
              <a:rPr lang="en-US" sz="2800" dirty="0" smtClean="0"/>
              <a:t>tax incentives </a:t>
            </a:r>
            <a:r>
              <a:rPr lang="en-US" sz="2800" dirty="0" smtClean="0"/>
              <a:t>for E85 fueling </a:t>
            </a:r>
            <a:r>
              <a:rPr lang="en-US" sz="2800" dirty="0" smtClean="0"/>
              <a:t>infrastructure</a:t>
            </a:r>
          </a:p>
          <a:p>
            <a:pPr lvl="1"/>
            <a:r>
              <a:rPr lang="en-US" sz="2400" dirty="0" smtClean="0"/>
              <a:t>requires an annual increase in </a:t>
            </a:r>
            <a:r>
              <a:rPr lang="en-US" sz="2400" dirty="0" err="1" smtClean="0"/>
              <a:t>biofuels</a:t>
            </a:r>
            <a:r>
              <a:rPr lang="en-US" sz="2400" dirty="0" smtClean="0"/>
              <a:t> use to 7.5 billion gallons by </a:t>
            </a:r>
            <a:r>
              <a:rPr lang="en-US" sz="2400" dirty="0" smtClean="0"/>
              <a:t>2012.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Energy </a:t>
            </a:r>
            <a:r>
              <a:rPr lang="en-US" u="sng" dirty="0" smtClean="0"/>
              <a:t>Independence and </a:t>
            </a:r>
            <a:r>
              <a:rPr lang="en-US" u="sng" dirty="0" smtClean="0"/>
              <a:t>Security Act </a:t>
            </a:r>
            <a:r>
              <a:rPr lang="en-US" u="sng" dirty="0" smtClean="0"/>
              <a:t> </a:t>
            </a:r>
            <a:r>
              <a:rPr lang="en-US" u="sng" dirty="0" smtClean="0"/>
              <a:t>2007</a:t>
            </a:r>
            <a:r>
              <a:rPr lang="en-US" dirty="0" smtClean="0"/>
              <a:t>. EISA requires </a:t>
            </a:r>
            <a:r>
              <a:rPr lang="en-US" dirty="0" smtClean="0"/>
              <a:t>36 billion </a:t>
            </a:r>
            <a:r>
              <a:rPr lang="en-US" dirty="0" smtClean="0"/>
              <a:t>gallons of renewable transportation fuels </a:t>
            </a:r>
            <a:r>
              <a:rPr lang="en-US" dirty="0" smtClean="0"/>
              <a:t>per year </a:t>
            </a:r>
            <a:r>
              <a:rPr lang="en-US" dirty="0" smtClean="0"/>
              <a:t>by 2022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101</TotalTime>
  <Words>436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Metro</vt:lpstr>
      <vt:lpstr>The Legislative Need for Ethanol</vt:lpstr>
      <vt:lpstr>US OIL Consumption</vt:lpstr>
      <vt:lpstr>US Consumption, Production, and Importation</vt:lpstr>
      <vt:lpstr>Gasoline Use is Fueling our Trade Imbalance</vt:lpstr>
      <vt:lpstr>Legislative History</vt:lpstr>
      <vt:lpstr>Legislative History Con’t</vt:lpstr>
      <vt:lpstr>AND...</vt:lpstr>
      <vt:lpstr>Finally...</vt:lpstr>
      <vt:lpstr>WHY?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Need for Ethanol</dc:title>
  <dc:creator> </dc:creator>
  <cp:lastModifiedBy> </cp:lastModifiedBy>
  <cp:revision>21</cp:revision>
  <dcterms:created xsi:type="dcterms:W3CDTF">2011-01-14T15:24:10Z</dcterms:created>
  <dcterms:modified xsi:type="dcterms:W3CDTF">2011-01-14T17:05:22Z</dcterms:modified>
</cp:coreProperties>
</file>